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3" r:id="rId4"/>
    <p:sldId id="262" r:id="rId5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CED3"/>
    <a:srgbClr val="A5E2E5"/>
    <a:srgbClr val="42C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4938" y="1862707"/>
            <a:ext cx="2053613" cy="5003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388" y="59214"/>
            <a:ext cx="7379284" cy="902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2302" y="891095"/>
            <a:ext cx="4472940" cy="2221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372" y="1903047"/>
            <a:ext cx="5083175" cy="72644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2000" b="1" dirty="0">
                <a:latin typeface="Trebuchet MS"/>
                <a:cs typeface="Trebuchet MS"/>
              </a:rPr>
              <a:t>Providing</a:t>
            </a:r>
            <a:r>
              <a:rPr sz="2000" b="1" spc="85" dirty="0">
                <a:latin typeface="Trebuchet MS"/>
                <a:cs typeface="Trebuchet MS"/>
              </a:rPr>
              <a:t> </a:t>
            </a:r>
            <a:r>
              <a:rPr sz="2000" b="1" spc="75" dirty="0">
                <a:latin typeface="Trebuchet MS"/>
                <a:cs typeface="Trebuchet MS"/>
              </a:rPr>
              <a:t>Leading</a:t>
            </a:r>
            <a:r>
              <a:rPr sz="2000" b="1" spc="8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Software</a:t>
            </a:r>
            <a:r>
              <a:rPr sz="2000" b="1" spc="95" dirty="0">
                <a:latin typeface="Trebuchet MS"/>
                <a:cs typeface="Trebuchet MS"/>
              </a:rPr>
              <a:t> </a:t>
            </a:r>
            <a:r>
              <a:rPr sz="2000" b="1" spc="80" dirty="0">
                <a:latin typeface="Trebuchet MS"/>
                <a:cs typeface="Trebuchet MS"/>
              </a:rPr>
              <a:t>Management</a:t>
            </a:r>
            <a:endParaRPr sz="2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000" b="1" spc="40" dirty="0">
                <a:latin typeface="Trebuchet MS"/>
                <a:cs typeface="Trebuchet MS"/>
              </a:rPr>
              <a:t>Solutions</a:t>
            </a:r>
            <a:endParaRPr sz="20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3390" y="3097529"/>
            <a:ext cx="4140835" cy="11430"/>
          </a:xfrm>
          <a:custGeom>
            <a:avLst/>
            <a:gdLst/>
            <a:ahLst/>
            <a:cxnLst/>
            <a:rect l="l" t="t" r="r" b="b"/>
            <a:pathLst>
              <a:path w="4140835" h="11430">
                <a:moveTo>
                  <a:pt x="4140454" y="11175"/>
                </a:moveTo>
                <a:lnTo>
                  <a:pt x="0" y="0"/>
                </a:lnTo>
              </a:path>
            </a:pathLst>
          </a:custGeom>
          <a:ln w="19050">
            <a:solidFill>
              <a:srgbClr val="171C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17372" y="2646045"/>
            <a:ext cx="3858260" cy="11695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85" dirty="0">
                <a:latin typeface="Arial MT"/>
                <a:cs typeface="Arial MT"/>
              </a:rPr>
              <a:t>for</a:t>
            </a:r>
            <a:r>
              <a:rPr sz="1400" spc="35" dirty="0">
                <a:latin typeface="Arial MT"/>
                <a:cs typeface="Arial MT"/>
              </a:rPr>
              <a:t> </a:t>
            </a:r>
            <a:r>
              <a:rPr sz="1400" spc="60" dirty="0">
                <a:latin typeface="Arial MT"/>
                <a:cs typeface="Arial MT"/>
              </a:rPr>
              <a:t>the</a:t>
            </a:r>
            <a:r>
              <a:rPr sz="1400" spc="35" dirty="0">
                <a:latin typeface="Arial MT"/>
                <a:cs typeface="Arial MT"/>
              </a:rPr>
              <a:t> </a:t>
            </a:r>
            <a:r>
              <a:rPr sz="1400" spc="50" dirty="0">
                <a:solidFill>
                  <a:srgbClr val="00AFEF"/>
                </a:solidFill>
                <a:latin typeface="Arial MT"/>
                <a:cs typeface="Arial MT"/>
              </a:rPr>
              <a:t>Window</a:t>
            </a:r>
            <a:r>
              <a:rPr sz="1400" spc="20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0AFEF"/>
                </a:solidFill>
                <a:latin typeface="Arial MT"/>
                <a:cs typeface="Arial MT"/>
              </a:rPr>
              <a:t>Blinds</a:t>
            </a:r>
            <a:r>
              <a:rPr sz="1400" spc="-10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400" spc="50" dirty="0">
                <a:solidFill>
                  <a:srgbClr val="00AFEF"/>
                </a:solidFill>
                <a:latin typeface="Arial MT"/>
                <a:cs typeface="Arial MT"/>
              </a:rPr>
              <a:t>Industry</a:t>
            </a:r>
            <a:r>
              <a:rPr sz="1400" spc="15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0AFEF"/>
                </a:solidFill>
                <a:latin typeface="Arial MT"/>
                <a:cs typeface="Arial MT"/>
              </a:rPr>
              <a:t>Supply </a:t>
            </a:r>
            <a:r>
              <a:rPr sz="1400" spc="-10" dirty="0">
                <a:solidFill>
                  <a:srgbClr val="00AFEF"/>
                </a:solidFill>
                <a:latin typeface="Arial MT"/>
                <a:cs typeface="Arial MT"/>
              </a:rPr>
              <a:t>Chain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00" dirty="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</a:pPr>
            <a:r>
              <a:rPr sz="1200" dirty="0" smtClean="0">
                <a:solidFill>
                  <a:srgbClr val="00AFEF"/>
                </a:solidFill>
                <a:latin typeface="Arial MT"/>
                <a:cs typeface="Arial MT"/>
              </a:rPr>
              <a:t>1</a:t>
            </a:r>
            <a:r>
              <a:rPr lang="en-US" sz="1200" dirty="0" smtClean="0">
                <a:solidFill>
                  <a:srgbClr val="00AFEF"/>
                </a:solidFill>
                <a:latin typeface="Arial MT"/>
                <a:cs typeface="Arial MT"/>
              </a:rPr>
              <a:t>5</a:t>
            </a:r>
            <a:r>
              <a:rPr sz="1200" dirty="0" smtClean="0">
                <a:solidFill>
                  <a:srgbClr val="00AFEF"/>
                </a:solidFill>
                <a:latin typeface="Arial MT"/>
                <a:cs typeface="Arial MT"/>
              </a:rPr>
              <a:t>0</a:t>
            </a:r>
            <a:r>
              <a:rPr sz="1200" dirty="0">
                <a:solidFill>
                  <a:srgbClr val="00AFEF"/>
                </a:solidFill>
                <a:latin typeface="Arial MT"/>
                <a:cs typeface="Arial MT"/>
              </a:rPr>
              <a:t>+</a:t>
            </a:r>
            <a:r>
              <a:rPr sz="1200" spc="10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00AFEF"/>
                </a:solidFill>
                <a:latin typeface="Arial MT"/>
                <a:cs typeface="Arial MT"/>
              </a:rPr>
              <a:t>Employees</a:t>
            </a:r>
            <a:endParaRPr sz="1200" dirty="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710"/>
              </a:spcBef>
            </a:pPr>
            <a:r>
              <a:rPr sz="1200" dirty="0" smtClean="0">
                <a:solidFill>
                  <a:srgbClr val="00AFEF"/>
                </a:solidFill>
                <a:latin typeface="Arial MT"/>
                <a:cs typeface="Arial MT"/>
              </a:rPr>
              <a:t>2</a:t>
            </a:r>
            <a:r>
              <a:rPr lang="en-US" sz="1200" dirty="0" smtClean="0">
                <a:solidFill>
                  <a:srgbClr val="00AFEF"/>
                </a:solidFill>
                <a:latin typeface="Arial MT"/>
                <a:cs typeface="Arial MT"/>
              </a:rPr>
              <a:t>2</a:t>
            </a:r>
            <a:r>
              <a:rPr sz="1200" dirty="0" smtClean="0">
                <a:solidFill>
                  <a:srgbClr val="00AFEF"/>
                </a:solidFill>
                <a:latin typeface="Arial MT"/>
                <a:cs typeface="Arial MT"/>
              </a:rPr>
              <a:t>+</a:t>
            </a:r>
            <a:r>
              <a:rPr sz="1200" spc="45" dirty="0" smtClean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00AFEF"/>
                </a:solidFill>
                <a:latin typeface="Arial MT"/>
                <a:cs typeface="Arial MT"/>
              </a:rPr>
              <a:t>Years</a:t>
            </a:r>
            <a:r>
              <a:rPr sz="1200" spc="30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60" dirty="0">
                <a:solidFill>
                  <a:srgbClr val="00AFEF"/>
                </a:solidFill>
                <a:latin typeface="Arial MT"/>
                <a:cs typeface="Arial MT"/>
              </a:rPr>
              <a:t>of</a:t>
            </a:r>
            <a:r>
              <a:rPr sz="1200" spc="55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00AFEF"/>
                </a:solidFill>
                <a:latin typeface="Arial MT"/>
                <a:cs typeface="Arial MT"/>
              </a:rPr>
              <a:t>experience</a:t>
            </a:r>
            <a:r>
              <a:rPr sz="1200" spc="65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55" dirty="0">
                <a:solidFill>
                  <a:srgbClr val="00AFEF"/>
                </a:solidFill>
                <a:latin typeface="Arial MT"/>
                <a:cs typeface="Arial MT"/>
              </a:rPr>
              <a:t>in</a:t>
            </a:r>
            <a:r>
              <a:rPr sz="1200" spc="30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50" dirty="0">
                <a:solidFill>
                  <a:srgbClr val="00AFEF"/>
                </a:solidFill>
                <a:latin typeface="Arial MT"/>
                <a:cs typeface="Arial MT"/>
              </a:rPr>
              <a:t>the</a:t>
            </a:r>
            <a:r>
              <a:rPr sz="1200" spc="45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60" dirty="0">
                <a:solidFill>
                  <a:srgbClr val="00AFEF"/>
                </a:solidFill>
                <a:latin typeface="Arial MT"/>
                <a:cs typeface="Arial MT"/>
              </a:rPr>
              <a:t>window</a:t>
            </a:r>
            <a:r>
              <a:rPr sz="1200" spc="65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00AFEF"/>
                </a:solidFill>
                <a:latin typeface="Arial MT"/>
                <a:cs typeface="Arial MT"/>
              </a:rPr>
              <a:t>blinds</a:t>
            </a:r>
            <a:r>
              <a:rPr sz="1200" spc="50" dirty="0">
                <a:solidFill>
                  <a:srgbClr val="00AFEF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00AFEF"/>
                </a:solidFill>
                <a:latin typeface="Arial MT"/>
                <a:cs typeface="Arial MT"/>
              </a:rPr>
              <a:t>industry</a:t>
            </a:r>
            <a:endParaRPr sz="1200" dirty="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99720" y="4445"/>
            <a:ext cx="8844280" cy="5139055"/>
            <a:chOff x="300227" y="0"/>
            <a:chExt cx="8844280" cy="513905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09999" y="0"/>
              <a:ext cx="5334000" cy="460705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0227" y="911352"/>
              <a:ext cx="3576828" cy="95554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04104" y="2514599"/>
              <a:ext cx="3724655" cy="262432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435051" y="4714138"/>
            <a:ext cx="363727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United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Kingdom</a:t>
            </a:r>
            <a:r>
              <a:rPr sz="1200" spc="409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|</a:t>
            </a:r>
            <a:r>
              <a:rPr sz="1200" spc="40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Australia</a:t>
            </a:r>
            <a:r>
              <a:rPr sz="1200" spc="40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|</a:t>
            </a:r>
            <a:r>
              <a:rPr sz="1200" spc="39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United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States</a:t>
            </a:r>
            <a:r>
              <a:rPr sz="1200" spc="39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|</a:t>
            </a:r>
            <a:r>
              <a:rPr sz="1200" spc="39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India</a:t>
            </a:r>
            <a:endParaRPr sz="1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146" y="252125"/>
            <a:ext cx="336585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/>
              <a:t>Project</a:t>
            </a:r>
            <a:r>
              <a:rPr sz="2400" b="1" spc="245" dirty="0"/>
              <a:t> </a:t>
            </a:r>
            <a:r>
              <a:rPr sz="2400" b="1" spc="-10" dirty="0"/>
              <a:t>financials</a:t>
            </a:r>
            <a:endParaRPr sz="24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825146" y="784890"/>
            <a:ext cx="21316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95" dirty="0">
                <a:latin typeface="Arial Black"/>
                <a:cs typeface="Arial Black"/>
              </a:rPr>
              <a:t>Software</a:t>
            </a:r>
            <a:r>
              <a:rPr sz="1400" spc="-85" dirty="0">
                <a:latin typeface="Arial Black"/>
                <a:cs typeface="Arial Black"/>
              </a:rPr>
              <a:t> </a:t>
            </a:r>
            <a:r>
              <a:rPr sz="1400" spc="-20" dirty="0">
                <a:latin typeface="Arial Black"/>
                <a:cs typeface="Arial Black"/>
              </a:rPr>
              <a:t>-</a:t>
            </a:r>
            <a:r>
              <a:rPr sz="1400" spc="-75" dirty="0">
                <a:latin typeface="Arial Black"/>
                <a:cs typeface="Arial Black"/>
              </a:rPr>
              <a:t> </a:t>
            </a:r>
            <a:r>
              <a:rPr sz="1400" spc="-65" dirty="0">
                <a:latin typeface="Arial Black"/>
                <a:cs typeface="Arial Black"/>
              </a:rPr>
              <a:t>One</a:t>
            </a:r>
            <a:r>
              <a:rPr sz="1400" spc="-80" dirty="0">
                <a:latin typeface="Arial Black"/>
                <a:cs typeface="Arial Black"/>
              </a:rPr>
              <a:t> </a:t>
            </a:r>
            <a:r>
              <a:rPr sz="1400" spc="-45" dirty="0">
                <a:latin typeface="Arial Black"/>
                <a:cs typeface="Arial Black"/>
              </a:rPr>
              <a:t>off</a:t>
            </a:r>
            <a:r>
              <a:rPr sz="1400" spc="-105" dirty="0">
                <a:latin typeface="Arial Black"/>
                <a:cs typeface="Arial Black"/>
              </a:rPr>
              <a:t> </a:t>
            </a:r>
            <a:r>
              <a:rPr sz="1400" spc="-100" dirty="0">
                <a:latin typeface="Arial Black"/>
                <a:cs typeface="Arial Black"/>
              </a:rPr>
              <a:t>costs</a:t>
            </a:r>
            <a:endParaRPr sz="1400" dirty="0">
              <a:latin typeface="Arial Black"/>
              <a:cs typeface="Arial Black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07283"/>
              </p:ext>
            </p:extLst>
          </p:nvPr>
        </p:nvGraphicFramePr>
        <p:xfrm>
          <a:off x="850088" y="1302441"/>
          <a:ext cx="5550711" cy="2022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44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62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48967">
                <a:tc>
                  <a:txBody>
                    <a:bodyPr/>
                    <a:lstStyle/>
                    <a:p>
                      <a:pPr marL="91440" algn="just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Module</a:t>
                      </a:r>
                      <a:endParaRPr sz="1200" b="1" dirty="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just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endParaRPr sz="1200" b="1" dirty="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C3C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1239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CRM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(professional)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£2995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Workroom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management</a:t>
                      </a: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£2000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Manufacturing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module</a:t>
                      </a: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£2000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3203043"/>
                  </a:ext>
                </a:extLst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Online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ordering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portal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£2000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Accounting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software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integration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£1000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Ecommerce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£3995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56318994"/>
                  </a:ext>
                </a:extLst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Stock up to 1500sku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£1500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CED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£15490 reduced to £13166.5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CED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314072"/>
              </p:ext>
            </p:extLst>
          </p:nvPr>
        </p:nvGraphicFramePr>
        <p:xfrm>
          <a:off x="830229" y="3562350"/>
          <a:ext cx="5570570" cy="9144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96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09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4896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US" sz="1200" b="1" spc="40" dirty="0" smtClean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Additional services</a:t>
                      </a:r>
                      <a:endParaRPr sz="1200" b="1" dirty="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endParaRPr sz="1200" b="1" dirty="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18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en-US" sz="1100" dirty="0" smtClean="0">
                          <a:latin typeface="Arial MT"/>
                          <a:cs typeface="Arial MT"/>
                        </a:rPr>
                        <a:t>Product setup</a:t>
                      </a:r>
                      <a:endParaRPr sz="1100" dirty="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 smtClean="0">
                          <a:latin typeface="Arial MT"/>
                          <a:cs typeface="Arial MT"/>
                        </a:rPr>
                        <a:t>£200</a:t>
                      </a:r>
                      <a:r>
                        <a:rPr lang="en-US" sz="1100" spc="-10" baseline="0" dirty="0" smtClean="0">
                          <a:latin typeface="Arial MT"/>
                          <a:cs typeface="Arial MT"/>
                        </a:rPr>
                        <a:t> per product</a:t>
                      </a:r>
                      <a:endParaRPr lang="en-US" sz="1100" spc="-10" dirty="0" smtClean="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en-US" sz="1100" dirty="0" smtClean="0">
                          <a:latin typeface="Arial MT"/>
                          <a:cs typeface="Arial MT"/>
                        </a:rPr>
                        <a:t>Report customization </a:t>
                      </a:r>
                      <a:endParaRPr sz="1100" dirty="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 smtClean="0">
                          <a:latin typeface="Arial MT"/>
                          <a:cs typeface="Arial MT"/>
                        </a:rPr>
                        <a:t>£100</a:t>
                      </a:r>
                      <a:r>
                        <a:rPr lang="en-US" sz="1100" spc="-10" baseline="0" dirty="0" smtClean="0">
                          <a:latin typeface="Arial MT"/>
                          <a:cs typeface="Arial MT"/>
                        </a:rPr>
                        <a:t> per report</a:t>
                      </a:r>
                      <a:endParaRPr lang="en-US" sz="1100" spc="-10" dirty="0" smtClean="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en-US" sz="1100" dirty="0" smtClean="0">
                          <a:latin typeface="Arial MT"/>
                          <a:cs typeface="Arial MT"/>
                        </a:rPr>
                        <a:t>Machine barcode integration </a:t>
                      </a:r>
                      <a:endParaRPr sz="1100" dirty="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 smtClean="0">
                          <a:latin typeface="Arial MT"/>
                          <a:cs typeface="Arial MT"/>
                        </a:rPr>
                        <a:t>£1000</a:t>
                      </a:r>
                      <a:r>
                        <a:rPr lang="en-US" sz="1100" spc="-10" baseline="0" dirty="0" smtClean="0">
                          <a:latin typeface="Arial MT"/>
                          <a:cs typeface="Arial MT"/>
                        </a:rPr>
                        <a:t> per machine</a:t>
                      </a:r>
                      <a:endParaRPr lang="en-US" sz="1100" spc="-10" dirty="0" smtClean="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6753" y="285750"/>
            <a:ext cx="336585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/>
              <a:t>Project</a:t>
            </a:r>
            <a:r>
              <a:rPr sz="2400" b="1" spc="245" dirty="0"/>
              <a:t> </a:t>
            </a:r>
            <a:r>
              <a:rPr sz="2400" b="1" spc="-10" dirty="0"/>
              <a:t>financials</a:t>
            </a:r>
            <a:endParaRPr sz="2400" b="1"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343806"/>
              </p:ext>
            </p:extLst>
          </p:nvPr>
        </p:nvGraphicFramePr>
        <p:xfrm>
          <a:off x="654353" y="1581150"/>
          <a:ext cx="6931661" cy="1019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21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640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75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078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Subscription</a:t>
                      </a:r>
                      <a:r>
                        <a:rPr sz="1000" b="1" spc="1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1000" b="1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r>
                        <a:rPr sz="1000" b="1" spc="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per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license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p/m</a:t>
                      </a:r>
                      <a:endParaRPr sz="1000" b="1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Qty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licenses</a:t>
                      </a:r>
                      <a:endParaRPr sz="1000" b="1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r>
                        <a:rPr sz="1000" b="1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45" dirty="0" smtClean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p/m</a:t>
                      </a:r>
                      <a:r>
                        <a:rPr lang="en-US" sz="1000" b="1" spc="45" dirty="0" smtClean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endParaRPr sz="1000" b="1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Desktop</a:t>
                      </a:r>
                      <a:r>
                        <a:rPr sz="1000" spc="1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software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£55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IN" sz="1000" spc="-25" dirty="0" smtClean="0">
                          <a:latin typeface="Arial MT"/>
                          <a:cs typeface="Arial MT"/>
                        </a:rPr>
                        <a:t>11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£605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IN" sz="1000" dirty="0">
                          <a:latin typeface="Arial MT"/>
                          <a:cs typeface="Arial MT"/>
                        </a:rPr>
                        <a:t>Workroom Management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£22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dirty="0" smtClean="0">
                          <a:latin typeface="Arial MT"/>
                          <a:cs typeface="Arial MT"/>
                        </a:rPr>
                        <a:t>9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£198</a:t>
                      </a: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04641716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dirty="0" smtClean="0">
                          <a:latin typeface="Arial MT"/>
                          <a:cs typeface="Arial MT"/>
                        </a:rPr>
                        <a:t>Trade user</a:t>
                      </a:r>
                      <a:r>
                        <a:rPr lang="en-US" sz="1000" baseline="0" dirty="0" smtClean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1000" dirty="0" smtClean="0">
                          <a:latin typeface="Arial MT"/>
                          <a:cs typeface="Arial MT"/>
                        </a:rPr>
                        <a:t>license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£500</a:t>
                      </a:r>
                      <a:endParaRPr lang="en-US" sz="1000" dirty="0" smtClean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dirty="0" smtClean="0">
                          <a:latin typeface="Arial MT"/>
                          <a:cs typeface="Arial MT"/>
                        </a:rPr>
                        <a:t>300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Reduced</a:t>
                      </a:r>
                      <a:r>
                        <a:rPr lang="en-US" sz="1000" spc="-25" baseline="0" dirty="0" smtClean="0">
                          <a:latin typeface="Arial MT"/>
                          <a:cs typeface="Arial MT"/>
                        </a:rPr>
                        <a:t> to </a:t>
                      </a:r>
                      <a:r>
                        <a:rPr lang="en-US" sz="1000" b="1" spc="-25" baseline="0" dirty="0" smtClean="0">
                          <a:latin typeface="Arial MT"/>
                          <a:cs typeface="Arial MT"/>
                        </a:rPr>
                        <a:t>£400</a:t>
                      </a:r>
                      <a:endParaRPr lang="en-US" sz="1000" b="1" spc="-25" dirty="0" smtClean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object 3"/>
          <p:cNvSpPr txBox="1"/>
          <p:nvPr/>
        </p:nvSpPr>
        <p:spPr>
          <a:xfrm>
            <a:off x="806751" y="2997284"/>
            <a:ext cx="213169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spc="-95" dirty="0" smtClean="0">
                <a:latin typeface="Arial Black"/>
                <a:cs typeface="Arial Black"/>
              </a:rPr>
              <a:t>Annual subscriptions</a:t>
            </a:r>
            <a:endParaRPr sz="1400" dirty="0">
              <a:latin typeface="Arial Black"/>
              <a:cs typeface="Arial Black"/>
            </a:endParaRPr>
          </a:p>
        </p:txBody>
      </p:sp>
      <p:graphicFrame>
        <p:nvGraphicFramePr>
          <p:cNvPr id="7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953696"/>
              </p:ext>
            </p:extLst>
          </p:nvPr>
        </p:nvGraphicFramePr>
        <p:xfrm>
          <a:off x="654353" y="3333750"/>
          <a:ext cx="5441647" cy="53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21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640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7545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Subscription</a:t>
                      </a:r>
                      <a:r>
                        <a:rPr sz="1000" b="1" spc="1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1000" b="1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r>
                        <a:rPr sz="1000" b="1" spc="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per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license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p/m</a:t>
                      </a:r>
                      <a:endParaRPr sz="1000" b="1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  <a:solidFill>
                      <a:srgbClr val="42C3C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Cost</a:t>
                      </a:r>
                      <a:r>
                        <a:rPr lang="en-US" sz="1000" b="1" dirty="0" smtClean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p/y</a:t>
                      </a:r>
                      <a:r>
                        <a:rPr sz="1000" b="1" spc="-40" dirty="0" smtClean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endParaRPr sz="1000" b="1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C3C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dirty="0" smtClean="0">
                          <a:latin typeface="Arial MT"/>
                          <a:cs typeface="Arial MT"/>
                        </a:rPr>
                        <a:t>Ecommerce</a:t>
                      </a:r>
                      <a:r>
                        <a:rPr lang="en-US" sz="1000" baseline="0" dirty="0" smtClean="0">
                          <a:latin typeface="Arial MT"/>
                          <a:cs typeface="Arial MT"/>
                        </a:rPr>
                        <a:t> maintenance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£500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>
                      <a:solidFill>
                        <a:srgbClr val="D0D0D0"/>
                      </a:solidFill>
                      <a:prstDash val="soli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>
                      <a:solidFill>
                        <a:srgbClr val="D0D0D0"/>
                      </a:solidFill>
                      <a:prstDash val="soli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000" spc="-25" dirty="0" smtClean="0">
                          <a:latin typeface="Arial MT"/>
                          <a:cs typeface="Arial MT"/>
                        </a:rPr>
                        <a:t>£500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D0D0D0"/>
                      </a:solidFill>
                      <a:prstDash val="solid"/>
                    </a:lnR>
                    <a:lnT w="9525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D0D0D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object 3"/>
          <p:cNvSpPr txBox="1"/>
          <p:nvPr/>
        </p:nvSpPr>
        <p:spPr>
          <a:xfrm>
            <a:off x="806751" y="1220818"/>
            <a:ext cx="213169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spc="-95" dirty="0" smtClean="0">
                <a:latin typeface="Arial Black"/>
                <a:cs typeface="Arial Black"/>
              </a:rPr>
              <a:t>Monthly subscriptions</a:t>
            </a:r>
            <a:endParaRPr sz="1400" dirty="0">
              <a:latin typeface="Arial Black"/>
              <a:cs typeface="Arial Black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4353" y="4564822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*Choose to pay annually to waive off one month rental</a:t>
            </a:r>
          </a:p>
          <a:p>
            <a:r>
              <a:rPr lang="en-US" sz="900" dirty="0" smtClean="0"/>
              <a:t>*Rentals to begin only after 3 months from the order confirmation</a:t>
            </a:r>
            <a:endParaRPr lang="en-IN" sz="900" dirty="0"/>
          </a:p>
        </p:txBody>
      </p:sp>
    </p:spTree>
    <p:extLst>
      <p:ext uri="{BB962C8B-B14F-4D97-AF65-F5344CB8AC3E}">
        <p14:creationId xmlns:p14="http://schemas.microsoft.com/office/powerpoint/2010/main" val="405057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0520" y="2118624"/>
            <a:ext cx="3373754" cy="1283970"/>
          </a:xfrm>
          <a:prstGeom prst="rect">
            <a:avLst/>
          </a:prstGeom>
        </p:spPr>
        <p:txBody>
          <a:bodyPr vert="horz" wrap="square" lIns="0" tIns="330200" rIns="0" bIns="0" rtlCol="0">
            <a:spAutoFit/>
          </a:bodyPr>
          <a:lstStyle/>
          <a:p>
            <a:pPr marL="577850">
              <a:lnSpc>
                <a:spcPct val="100000"/>
              </a:lnSpc>
              <a:spcBef>
                <a:spcPts val="2600"/>
              </a:spcBef>
            </a:pPr>
            <a:r>
              <a:rPr sz="3600" b="1" dirty="0">
                <a:latin typeface="Trebuchet MS"/>
                <a:cs typeface="Trebuchet MS"/>
              </a:rPr>
              <a:t>Thank</a:t>
            </a:r>
            <a:r>
              <a:rPr sz="3600" b="1" spc="-30" dirty="0">
                <a:latin typeface="Trebuchet MS"/>
                <a:cs typeface="Trebuchet MS"/>
              </a:rPr>
              <a:t> </a:t>
            </a:r>
            <a:r>
              <a:rPr sz="3600" b="1" spc="100" dirty="0">
                <a:latin typeface="Trebuchet MS"/>
                <a:cs typeface="Trebuchet MS"/>
              </a:rPr>
              <a:t>You</a:t>
            </a:r>
            <a:endParaRPr sz="3600">
              <a:latin typeface="Trebuchet MS"/>
              <a:cs typeface="Trebuchet MS"/>
            </a:endParaRPr>
          </a:p>
          <a:p>
            <a:pPr marL="490855" marR="5080" indent="-478790">
              <a:lnSpc>
                <a:spcPct val="100000"/>
              </a:lnSpc>
              <a:spcBef>
                <a:spcPts val="685"/>
              </a:spcBef>
            </a:pP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BlindMatrix</a:t>
            </a:r>
            <a:r>
              <a:rPr sz="1000" spc="6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Ltd,</a:t>
            </a:r>
            <a:r>
              <a:rPr sz="10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Challenge</a:t>
            </a:r>
            <a:r>
              <a:rPr sz="1000" spc="9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House,</a:t>
            </a:r>
            <a:r>
              <a:rPr sz="10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Sherwood</a:t>
            </a:r>
            <a:r>
              <a:rPr sz="10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spc="-30" dirty="0">
                <a:solidFill>
                  <a:srgbClr val="585858"/>
                </a:solidFill>
                <a:latin typeface="Arial MT"/>
                <a:cs typeface="Arial MT"/>
              </a:rPr>
              <a:t>Dr,</a:t>
            </a:r>
            <a:r>
              <a:rPr sz="10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Bletchley, </a:t>
            </a: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Milton</a:t>
            </a:r>
            <a:r>
              <a:rPr sz="10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Keynes,</a:t>
            </a:r>
            <a:r>
              <a:rPr sz="10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MK3</a:t>
            </a:r>
            <a:r>
              <a:rPr sz="10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585858"/>
                </a:solidFill>
                <a:latin typeface="Arial MT"/>
                <a:cs typeface="Arial MT"/>
              </a:rPr>
              <a:t>6DP,United</a:t>
            </a:r>
            <a:r>
              <a:rPr sz="10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585858"/>
                </a:solidFill>
                <a:latin typeface="Arial MT"/>
                <a:cs typeface="Arial MT"/>
              </a:rPr>
              <a:t>Kingdom.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885186"/>
            <a:ext cx="2045207" cy="325678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09587" y="-657"/>
            <a:ext cx="2043683" cy="32567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207</Words>
  <Application>Microsoft Office PowerPoint</Application>
  <PresentationFormat>On-screen Show (16:9)</PresentationFormat>
  <Paragraphs>65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 Black</vt:lpstr>
      <vt:lpstr>Arial MT</vt:lpstr>
      <vt:lpstr>Calibri</vt:lpstr>
      <vt:lpstr>Trebuchet MS</vt:lpstr>
      <vt:lpstr>Office Theme</vt:lpstr>
      <vt:lpstr>Providing Leading Software Management Solutions</vt:lpstr>
      <vt:lpstr>Project financials</vt:lpstr>
      <vt:lpstr>Project financials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ShiftI</dc:creator>
  <cp:lastModifiedBy>Microsoft account</cp:lastModifiedBy>
  <cp:revision>20</cp:revision>
  <dcterms:created xsi:type="dcterms:W3CDTF">2024-02-21T08:29:23Z</dcterms:created>
  <dcterms:modified xsi:type="dcterms:W3CDTF">2024-03-20T16:41:09Z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2023-08-08T00:00:00Z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2024-02-21T00:00:00Z</vt:filetime>
  </property>
  <property fmtid="{D5CDD505-2E9C-101B-9397-08002B2CF9AE}" pid="5" name="Producer">
    <vt:lpwstr>Microsoft® PowerPoint® 2019</vt:lpwstr>
  </property>
</Properties>
</file>